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7581900" cy="10147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 b="def" i="def"/>
      <a:tcStyle>
        <a:tcBdr/>
        <a:fill>
          <a:solidFill>
            <a:srgbClr val="FFF1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subtitle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g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258711" y="2182754"/>
            <a:ext cx="7072201" cy="3874501"/>
          </a:xfrm>
          <a:prstGeom prst="rect">
            <a:avLst/>
          </a:prstGeom>
        </p:spPr>
        <p:txBody>
          <a:bodyPr/>
          <a:lstStyle>
            <a:lvl1pPr>
              <a:defRPr sz="1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92" name="Shape 92"/>
          <p:cNvSpPr/>
          <p:nvPr>
            <p:ph type="body" sz="half" idx="1"/>
          </p:nvPr>
        </p:nvSpPr>
        <p:spPr>
          <a:xfrm>
            <a:off x="258711" y="6220395"/>
            <a:ext cx="7072201" cy="2566800"/>
          </a:xfrm>
          <a:prstGeom prst="rect">
            <a:avLst/>
          </a:prstGeom>
        </p:spPr>
        <p:txBody>
          <a:bodyPr/>
          <a:lstStyle>
            <a:lvl1pPr>
              <a:lnSpc>
                <a:spcPct val="115000"/>
              </a:lnSpc>
              <a:spcBef>
                <a:spcPts val="1600"/>
              </a:spcBef>
              <a:defRPr sz="1800"/>
            </a:lvl1pPr>
          </a:lstStyle>
          <a:p>
            <a:pPr/>
            <a:r>
              <a:t>Click to add text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258711" y="4244347"/>
            <a:ext cx="7072201" cy="1661101"/>
          </a:xfrm>
          <a:prstGeom prst="rect">
            <a:avLst/>
          </a:prstGeom>
        </p:spPr>
        <p:txBody>
          <a:bodyPr anchor="ctr"/>
          <a:lstStyle>
            <a:lvl1pPr>
              <a:defRPr sz="3600"/>
            </a:lvl1pPr>
          </a:lstStyle>
          <a:p>
            <a:pPr/>
            <a:r>
              <a:t>Click to add title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258711" y="878183"/>
            <a:ext cx="7072201" cy="1130101"/>
          </a:xfrm>
          <a:prstGeom prst="rect">
            <a:avLst/>
          </a:prstGeom>
        </p:spPr>
        <p:txBody>
          <a:bodyPr anchor="t"/>
          <a:lstStyle>
            <a:lvl1pPr algn="l">
              <a:defRPr sz="2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258711" y="2274218"/>
            <a:ext cx="7072201" cy="6741602"/>
          </a:xfrm>
          <a:prstGeom prst="rect">
            <a:avLst/>
          </a:prstGeom>
        </p:spPr>
        <p:txBody>
          <a:bodyPr/>
          <a:lstStyle>
            <a:lvl1pPr algn="l">
              <a:lnSpc>
                <a:spcPct val="115000"/>
              </a:lnSpc>
              <a:spcBef>
                <a:spcPts val="1600"/>
              </a:spcBef>
              <a:defRPr sz="1800"/>
            </a:lvl1pPr>
          </a:lstStyle>
          <a:p>
            <a:pPr/>
            <a:r>
              <a:t>Click to add text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258711" y="878183"/>
            <a:ext cx="7072201" cy="1130101"/>
          </a:xfrm>
          <a:prstGeom prst="rect">
            <a:avLst/>
          </a:prstGeom>
        </p:spPr>
        <p:txBody>
          <a:bodyPr anchor="t"/>
          <a:lstStyle>
            <a:lvl1pPr algn="l">
              <a:defRPr sz="2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258711" y="2274218"/>
            <a:ext cx="3319801" cy="6741602"/>
          </a:xfrm>
          <a:prstGeom prst="rect">
            <a:avLst/>
          </a:prstGeom>
        </p:spPr>
        <p:txBody>
          <a:bodyPr/>
          <a:lstStyle>
            <a:lvl1pPr algn="l">
              <a:lnSpc>
                <a:spcPct val="115000"/>
              </a:lnSpc>
              <a:spcBef>
                <a:spcPts val="1600"/>
              </a:spcBef>
              <a:defRPr sz="1400"/>
            </a:lvl1pPr>
          </a:lstStyle>
          <a:p>
            <a:pPr/>
            <a:r>
              <a:t>Click to add text</a:t>
            </a:r>
          </a:p>
        </p:txBody>
      </p:sp>
      <p:sp>
        <p:nvSpPr>
          <p:cNvPr id="39" name="Shape 39"/>
          <p:cNvSpPr/>
          <p:nvPr>
            <p:ph type="body" sz="half" idx="13"/>
          </p:nvPr>
        </p:nvSpPr>
        <p:spPr>
          <a:xfrm>
            <a:off x="4010893" y="2274218"/>
            <a:ext cx="3319801" cy="6741602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15000"/>
              </a:lnSpc>
              <a:spcBef>
                <a:spcPts val="1600"/>
              </a:spcBef>
              <a:defRPr sz="1400"/>
            </a:pP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258711" y="878183"/>
            <a:ext cx="7072201" cy="1130101"/>
          </a:xfrm>
          <a:prstGeom prst="rect">
            <a:avLst/>
          </a:prstGeom>
        </p:spPr>
        <p:txBody>
          <a:bodyPr anchor="t"/>
          <a:lstStyle>
            <a:lvl1pPr algn="l">
              <a:defRPr sz="2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48" name="Shape 4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258711" y="1096385"/>
            <a:ext cx="2330700" cy="14913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pPr/>
            <a:r>
              <a:t>Click to add title</a:t>
            </a:r>
          </a:p>
        </p:txBody>
      </p:sp>
      <p:sp>
        <p:nvSpPr>
          <p:cNvPr id="56" name="Shape 56"/>
          <p:cNvSpPr/>
          <p:nvPr>
            <p:ph type="body" sz="quarter" idx="1"/>
          </p:nvPr>
        </p:nvSpPr>
        <p:spPr>
          <a:xfrm>
            <a:off x="258711" y="2742145"/>
            <a:ext cx="2330700" cy="6273901"/>
          </a:xfrm>
          <a:prstGeom prst="rect">
            <a:avLst/>
          </a:prstGeom>
        </p:spPr>
        <p:txBody>
          <a:bodyPr/>
          <a:lstStyle>
            <a:lvl1pPr algn="l">
              <a:lnSpc>
                <a:spcPct val="115000"/>
              </a:lnSpc>
              <a:spcBef>
                <a:spcPts val="1600"/>
              </a:spcBef>
              <a:defRPr sz="1200"/>
            </a:lvl1pPr>
          </a:lstStyle>
          <a:p>
            <a:pPr/>
            <a:r>
              <a:t>Click to add text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Main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06906" y="888295"/>
            <a:ext cx="5285401" cy="8072402"/>
          </a:xfrm>
          <a:prstGeom prst="rect">
            <a:avLst/>
          </a:prstGeom>
        </p:spPr>
        <p:txBody>
          <a:bodyPr anchor="ctr"/>
          <a:lstStyle>
            <a:lvl1pPr algn="l">
              <a:defRPr sz="4800"/>
            </a:lvl1pPr>
          </a:lstStyle>
          <a:p>
            <a:pPr/>
            <a:r>
              <a:t>Click to add title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title an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3794762" y="-246"/>
            <a:ext cx="3794701" cy="10149900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3" name="Shape 73"/>
          <p:cNvSpPr/>
          <p:nvPr>
            <p:ph type="title"/>
          </p:nvPr>
        </p:nvSpPr>
        <p:spPr>
          <a:xfrm>
            <a:off x="220364" y="2433466"/>
            <a:ext cx="3357602" cy="2925000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4" name="Shape 74"/>
          <p:cNvSpPr/>
          <p:nvPr>
            <p:ph type="body" sz="quarter" idx="1"/>
          </p:nvPr>
        </p:nvSpPr>
        <p:spPr>
          <a:xfrm>
            <a:off x="220364" y="5531406"/>
            <a:ext cx="3357602" cy="24372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Click to add subtitle</a:t>
            </a:r>
          </a:p>
        </p:txBody>
      </p:sp>
      <p:sp>
        <p:nvSpPr>
          <p:cNvPr id="75" name="Shape 75"/>
          <p:cNvSpPr/>
          <p:nvPr>
            <p:ph type="body" sz="half" idx="13"/>
          </p:nvPr>
        </p:nvSpPr>
        <p:spPr>
          <a:xfrm>
            <a:off x="4099786" y="1428842"/>
            <a:ext cx="3184801" cy="7291800"/>
          </a:xfrm>
          <a:prstGeom prst="rect">
            <a:avLst/>
          </a:prstGeom>
        </p:spPr>
        <p:txBody>
          <a:bodyPr anchor="ctr"/>
          <a:lstStyle/>
          <a:p>
            <a:pPr algn="l">
              <a:lnSpc>
                <a:spcPct val="115000"/>
              </a:lnSpc>
              <a:spcBef>
                <a:spcPts val="1600"/>
              </a:spcBef>
              <a:defRPr sz="1800"/>
            </a:pP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body" sz="quarter" idx="1"/>
          </p:nvPr>
        </p:nvSpPr>
        <p:spPr>
          <a:xfrm>
            <a:off x="258711" y="8348342"/>
            <a:ext cx="4979100" cy="1194001"/>
          </a:xfrm>
          <a:prstGeom prst="rect">
            <a:avLst/>
          </a:prstGeom>
        </p:spPr>
        <p:txBody>
          <a:bodyPr anchor="ctr"/>
          <a:lstStyle>
            <a:lvl1pPr algn="l">
              <a:defRPr sz="1800"/>
            </a:lvl1pPr>
          </a:lstStyle>
          <a:p>
            <a:pPr/>
            <a:r>
              <a:t>Click to add text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258718" y="1469295"/>
            <a:ext cx="7072201" cy="4050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b"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258711" y="5592678"/>
            <a:ext cx="7072201" cy="156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Click to add subtitle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7150730" y="9431242"/>
            <a:ext cx="336814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chemeClr val="accent2">
              <a:lumOff val="21764"/>
            </a:schemeClr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www.bluewiremedia.com.au/buyer-persona-template/" TargetMode="External"/><Relationship Id="rId4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hyperlink" Target="http://www.bluewiremedia.com.au/buyer-persona-template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317199" y="1466949"/>
            <a:ext cx="4062302" cy="6428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lnSpc>
                <a:spcPct val="115000"/>
              </a:lnSpc>
              <a:defRPr b="1" sz="1600"/>
            </a:pPr>
            <a:r>
              <a:t>NAME:</a:t>
            </a:r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  <a:defRPr b="1" sz="1600"/>
            </a:pPr>
            <a:r>
              <a:t>DESCRIPTION:</a:t>
            </a:r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  <a:defRPr b="1" sz="1600"/>
            </a:pPr>
            <a:r>
              <a:t>GOALS &amp; ASPIRATIONS:</a:t>
            </a:r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  <a:defRPr b="1" sz="1600"/>
            </a:pPr>
            <a:r>
              <a:t>PROBLEMS:</a:t>
            </a:r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</p:txBody>
      </p:sp>
      <p:sp>
        <p:nvSpPr>
          <p:cNvPr id="110" name="Shape 110"/>
          <p:cNvSpPr/>
          <p:nvPr/>
        </p:nvSpPr>
        <p:spPr>
          <a:xfrm>
            <a:off x="317199" y="832599"/>
            <a:ext cx="3984601" cy="528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2400"/>
            </a:lvl1pPr>
          </a:lstStyle>
          <a:p>
            <a:pPr/>
            <a:r>
              <a:t>Buyer Persona Template</a:t>
            </a:r>
          </a:p>
        </p:txBody>
      </p:sp>
      <p:pic>
        <p:nvPicPr>
          <p:cNvPr id="111" name="image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02324" y="832598"/>
            <a:ext cx="2622051" cy="26220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4" name="Group 114"/>
          <p:cNvGrpSpPr/>
          <p:nvPr/>
        </p:nvGrpSpPr>
        <p:grpSpPr>
          <a:xfrm>
            <a:off x="317199" y="8970002"/>
            <a:ext cx="6907202" cy="1016896"/>
            <a:chOff x="0" y="0"/>
            <a:chExt cx="6907200" cy="1016895"/>
          </a:xfrm>
        </p:grpSpPr>
        <p:sp>
          <p:nvSpPr>
            <p:cNvPr id="112" name="Shape 112"/>
            <p:cNvSpPr/>
            <p:nvPr/>
          </p:nvSpPr>
          <p:spPr>
            <a:xfrm>
              <a:off x="0" y="14797"/>
              <a:ext cx="6907201" cy="987301"/>
            </a:xfrm>
            <a:prstGeom prst="rect">
              <a:avLst/>
            </a:prstGeom>
            <a:solidFill>
              <a:srgbClr val="EEEEEE"/>
            </a:solidFill>
            <a:ln w="9525" cap="flat">
              <a:solidFill>
                <a:schemeClr val="accent2">
                  <a:lumOff val="21764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0" y="0"/>
              <a:ext cx="6907201" cy="10168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/>
            <a:p>
              <a:pPr>
                <a:defRPr b="1" sz="1000"/>
              </a:pPr>
              <a:r>
                <a:t>Buyer Persona Template</a:t>
              </a:r>
              <a:r>
                <a:rPr b="0"/>
                <a:t> is released under the </a:t>
              </a:r>
              <a:r>
                <a:t>Creative Commons License, Attribution 3.0.</a:t>
              </a:r>
              <a:br/>
              <a:br/>
              <a:r>
                <a:rPr b="0"/>
                <a:t>Please feel free to make this template your own. You can co-brand, re-brand, edit, build upon it and even use it commercially. The requested attribution is a link to this URL </a:t>
              </a:r>
              <a:r>
                <a:rPr b="0" u="sng">
                  <a:solidFill>
                    <a:schemeClr val="accent5"/>
                  </a:solidFill>
                  <a:uFill>
                    <a:solidFill>
                      <a:schemeClr val="accent5"/>
                    </a:solidFill>
                  </a:uFill>
                  <a:hlinkClick r:id="rId3" invalidUrl="" action="" tgtFrame="" tooltip="" history="1" highlightClick="0" endSnd="0"/>
                </a:rPr>
                <a:t>http://www.bluewiremedia.com.au/buyer-persona-template/</a:t>
              </a:r>
            </a:p>
            <a:p>
              <a:pPr>
                <a:defRPr sz="1000"/>
              </a:pPr>
              <a:br/>
              <a:r>
                <a:t>© 2016 Bluewire Media.  </a:t>
              </a:r>
            </a:p>
          </p:txBody>
        </p:sp>
      </p:grpSp>
      <p:pic>
        <p:nvPicPr>
          <p:cNvPr id="115" name="image0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35553" y="198249"/>
            <a:ext cx="2280809" cy="6343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17199" y="1466950"/>
            <a:ext cx="4276802" cy="8872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>
              <a:lnSpc>
                <a:spcPct val="115000"/>
              </a:lnSpc>
              <a:defRPr b="1" sz="1200"/>
            </a:pPr>
            <a:r>
              <a:t>*</a:t>
            </a:r>
            <a:r>
              <a:rPr b="0"/>
              <a:t>This is of one of Bluewire’s actual buyer personas (hence the blurred pic!)</a:t>
            </a:r>
            <a:br>
              <a:rPr b="0"/>
            </a:br>
            <a:br>
              <a:rPr b="0"/>
            </a:br>
            <a:r>
              <a:rPr sz="1600"/>
              <a:t>NAME: </a:t>
            </a:r>
            <a:r>
              <a:rPr b="0" sz="1600"/>
              <a:t>Nicola</a:t>
            </a:r>
            <a:endParaRPr b="0"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  <a:defRPr b="1" sz="1600"/>
            </a:pPr>
            <a:r>
              <a:t>DESCRIPTION:</a:t>
            </a:r>
          </a:p>
          <a:p>
            <a:pPr>
              <a:lnSpc>
                <a:spcPct val="115000"/>
              </a:lnSpc>
              <a:defRPr sz="1600"/>
            </a:pPr>
            <a:r>
              <a:t>Nicola is a corporate Marketing Manager at an organisation dedicated to being #1 in their market niche.</a:t>
            </a:r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  <a:defRPr sz="1600"/>
            </a:pPr>
            <a:r>
              <a:t>Nicola has an interested CEO and a supportive IT team.</a:t>
            </a:r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  <a:defRPr sz="1600"/>
            </a:pPr>
            <a:r>
              <a:t>Nicola has 2 kids and works 3 days a week. She trusts her friends and her favourite marketing blogs.</a:t>
            </a:r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  <a:defRPr b="1" sz="1600"/>
            </a:pPr>
            <a:r>
              <a:t>GOALS &amp; ASPIRATIONS:</a:t>
            </a:r>
          </a:p>
          <a:p>
            <a:pPr>
              <a:lnSpc>
                <a:spcPct val="115000"/>
              </a:lnSpc>
              <a:defRPr sz="1600"/>
            </a:pPr>
            <a:r>
              <a:t>Nicola wants to ‘webify’ her marketing efforts and understand how social media might fit into her corporate marketing strategy.</a:t>
            </a:r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  <a:defRPr b="1" sz="1600"/>
            </a:pPr>
            <a:r>
              <a:t>PROBLEMS:</a:t>
            </a:r>
          </a:p>
          <a:p>
            <a:pPr>
              <a:lnSpc>
                <a:spcPct val="115000"/>
              </a:lnSpc>
              <a:defRPr sz="1600"/>
            </a:pPr>
            <a:r>
              <a:t>Nicola faces challenges getting buy-in from colleagues and senior management, so she’d love to be able to explain it easily to her team.</a:t>
            </a:r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b="1"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  <a:p>
            <a:pPr>
              <a:lnSpc>
                <a:spcPct val="115000"/>
              </a:lnSpc>
            </a:pPr>
            <a:endParaRPr sz="1600"/>
          </a:p>
        </p:txBody>
      </p:sp>
      <p:sp>
        <p:nvSpPr>
          <p:cNvPr id="118" name="Shape 118"/>
          <p:cNvSpPr/>
          <p:nvPr/>
        </p:nvSpPr>
        <p:spPr>
          <a:xfrm>
            <a:off x="317199" y="832599"/>
            <a:ext cx="3984601" cy="528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b="1" sz="2400"/>
            </a:lvl1pPr>
          </a:lstStyle>
          <a:p>
            <a:pPr/>
            <a:r>
              <a:t>Sample Buyer Persona </a:t>
            </a:r>
          </a:p>
        </p:txBody>
      </p:sp>
      <p:pic>
        <p:nvPicPr>
          <p:cNvPr id="119" name="image0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5553" y="198249"/>
            <a:ext cx="2280809" cy="6343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age01.png" descr="Nicola Buyer Persona blurred.png"/>
          <p:cNvPicPr>
            <a:picLocks noChangeAspect="1"/>
          </p:cNvPicPr>
          <p:nvPr/>
        </p:nvPicPr>
        <p:blipFill>
          <a:blip r:embed="rId3">
            <a:extLst/>
          </a:blip>
          <a:srcRect l="592" t="0" r="582" b="0"/>
          <a:stretch>
            <a:fillRect/>
          </a:stretch>
        </p:blipFill>
        <p:spPr>
          <a:xfrm>
            <a:off x="4706023" y="918723"/>
            <a:ext cx="2622052" cy="262205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3" name="Group 123"/>
          <p:cNvGrpSpPr/>
          <p:nvPr/>
        </p:nvGrpSpPr>
        <p:grpSpPr>
          <a:xfrm>
            <a:off x="317199" y="8970002"/>
            <a:ext cx="6907202" cy="1016896"/>
            <a:chOff x="0" y="0"/>
            <a:chExt cx="6907200" cy="1016895"/>
          </a:xfrm>
        </p:grpSpPr>
        <p:sp>
          <p:nvSpPr>
            <p:cNvPr id="121" name="Shape 121"/>
            <p:cNvSpPr/>
            <p:nvPr/>
          </p:nvSpPr>
          <p:spPr>
            <a:xfrm>
              <a:off x="0" y="14797"/>
              <a:ext cx="6907201" cy="987301"/>
            </a:xfrm>
            <a:prstGeom prst="rect">
              <a:avLst/>
            </a:prstGeom>
            <a:solidFill>
              <a:srgbClr val="EEEEEE"/>
            </a:solidFill>
            <a:ln w="9525" cap="flat">
              <a:solidFill>
                <a:schemeClr val="accent2">
                  <a:lumOff val="21764"/>
                </a:scheme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0"/>
              <a:ext cx="6907201" cy="10168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/>
            <a:p>
              <a:pPr>
                <a:defRPr b="1" sz="1000"/>
              </a:pPr>
              <a:r>
                <a:t>Buyer Persona Template</a:t>
              </a:r>
              <a:r>
                <a:rPr b="0"/>
                <a:t> is released under the </a:t>
              </a:r>
              <a:r>
                <a:t>Creative Commons License, Attribution 3.0.</a:t>
              </a:r>
              <a:br/>
              <a:br/>
              <a:r>
                <a:rPr b="0"/>
                <a:t>Please feel free to make this template your own. You can co-brand, re-brand, edit, build upon it and even use it commercially. The requested attribution is a link to this URL </a:t>
              </a:r>
              <a:r>
                <a:rPr b="0" u="sng">
                  <a:solidFill>
                    <a:schemeClr val="accent5"/>
                  </a:solidFill>
                  <a:uFill>
                    <a:solidFill>
                      <a:schemeClr val="accent5"/>
                    </a:solidFill>
                  </a:uFill>
                  <a:hlinkClick r:id="rId4" invalidUrl="" action="" tgtFrame="" tooltip="" history="1" highlightClick="0" endSnd="0"/>
                </a:rPr>
                <a:t>http://www.bluewiremedia.com.au/buyer-persona-template/</a:t>
              </a:r>
            </a:p>
            <a:p>
              <a:pPr>
                <a:defRPr sz="1000"/>
              </a:pPr>
              <a:br/>
              <a:r>
                <a:t>© 2016 Bluewire Media. 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-light-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-light-2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simple-light-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-light-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-light-2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simple-light-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